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38700" cy="42848213"/>
  <p:notesSz cx="7315200" cy="9601200"/>
  <p:defaultTextStyle>
    <a:defPPr>
      <a:defRPr lang="en-US"/>
    </a:defPPr>
    <a:lvl1pPr marL="0" algn="l" defTabSz="4176339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170" algn="l" defTabSz="4176339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339" algn="l" defTabSz="4176339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509" algn="l" defTabSz="4176339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678" algn="l" defTabSz="4176339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4176339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4176339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4176339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4176339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4629" autoAdjust="0"/>
  </p:normalViewPr>
  <p:slideViewPr>
    <p:cSldViewPr>
      <p:cViewPr>
        <p:scale>
          <a:sx n="25" d="100"/>
          <a:sy n="25" d="100"/>
        </p:scale>
        <p:origin x="-3312" y="1572"/>
      </p:cViewPr>
      <p:guideLst>
        <p:guide orient="horz" pos="13496"/>
        <p:guide pos="95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903" y="13310727"/>
            <a:ext cx="25702895" cy="91845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5805" y="24280654"/>
            <a:ext cx="21167090" cy="109500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1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088E-9490-4646-9C29-48B03D387FDD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8042-BA9D-475A-8971-CBA67F2D2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9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088E-9490-4646-9C29-48B03D387FDD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8042-BA9D-475A-8971-CBA67F2D2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50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442291" y="2291194"/>
            <a:ext cx="5102783" cy="4873984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3953" y="2291194"/>
            <a:ext cx="14804366" cy="487398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088E-9490-4646-9C29-48B03D387FDD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8042-BA9D-475A-8971-CBA67F2D2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733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088E-9490-4646-9C29-48B03D387FDD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8042-BA9D-475A-8971-CBA67F2D2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9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8650" y="27533946"/>
            <a:ext cx="25702895" cy="8510131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8650" y="18160906"/>
            <a:ext cx="25702895" cy="9373042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170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339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50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67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084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01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18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35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088E-9490-4646-9C29-48B03D387FDD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8042-BA9D-475A-8971-CBA67F2D2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4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3953" y="13330557"/>
            <a:ext cx="9953572" cy="37700481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91504" y="13330557"/>
            <a:ext cx="9953572" cy="37700481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088E-9490-4646-9C29-48B03D387FDD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8042-BA9D-475A-8971-CBA67F2D2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63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935" y="1715915"/>
            <a:ext cx="27214830" cy="714136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937" y="9591257"/>
            <a:ext cx="13360677" cy="3997180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170" indent="0">
              <a:buNone/>
              <a:defRPr sz="9100" b="1"/>
            </a:lvl2pPr>
            <a:lvl3pPr marL="4176339" indent="0">
              <a:buNone/>
              <a:defRPr sz="8200" b="1"/>
            </a:lvl3pPr>
            <a:lvl4pPr marL="6264509" indent="0">
              <a:buNone/>
              <a:defRPr sz="7300" b="1"/>
            </a:lvl4pPr>
            <a:lvl5pPr marL="8352678" indent="0">
              <a:buNone/>
              <a:defRPr sz="7300" b="1"/>
            </a:lvl5pPr>
            <a:lvl6pPr marL="10440848" indent="0">
              <a:buNone/>
              <a:defRPr sz="7300" b="1"/>
            </a:lvl6pPr>
            <a:lvl7pPr marL="12529017" indent="0">
              <a:buNone/>
              <a:defRPr sz="7300" b="1"/>
            </a:lvl7pPr>
            <a:lvl8pPr marL="14617187" indent="0">
              <a:buNone/>
              <a:defRPr sz="7300" b="1"/>
            </a:lvl8pPr>
            <a:lvl9pPr marL="16705356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937" y="13588437"/>
            <a:ext cx="13360677" cy="24687318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60843" y="9591257"/>
            <a:ext cx="13365924" cy="3997180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170" indent="0">
              <a:buNone/>
              <a:defRPr sz="9100" b="1"/>
            </a:lvl2pPr>
            <a:lvl3pPr marL="4176339" indent="0">
              <a:buNone/>
              <a:defRPr sz="8200" b="1"/>
            </a:lvl3pPr>
            <a:lvl4pPr marL="6264509" indent="0">
              <a:buNone/>
              <a:defRPr sz="7300" b="1"/>
            </a:lvl4pPr>
            <a:lvl5pPr marL="8352678" indent="0">
              <a:buNone/>
              <a:defRPr sz="7300" b="1"/>
            </a:lvl5pPr>
            <a:lvl6pPr marL="10440848" indent="0">
              <a:buNone/>
              <a:defRPr sz="7300" b="1"/>
            </a:lvl6pPr>
            <a:lvl7pPr marL="12529017" indent="0">
              <a:buNone/>
              <a:defRPr sz="7300" b="1"/>
            </a:lvl7pPr>
            <a:lvl8pPr marL="14617187" indent="0">
              <a:buNone/>
              <a:defRPr sz="7300" b="1"/>
            </a:lvl8pPr>
            <a:lvl9pPr marL="16705356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60843" y="13588437"/>
            <a:ext cx="13365924" cy="24687318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088E-9490-4646-9C29-48B03D387FDD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8042-BA9D-475A-8971-CBA67F2D2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8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088E-9490-4646-9C29-48B03D387FDD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8042-BA9D-475A-8971-CBA67F2D2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57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088E-9490-4646-9C29-48B03D387FDD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8042-BA9D-475A-8971-CBA67F2D2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66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937" y="1705995"/>
            <a:ext cx="9948325" cy="726039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2492" y="1705998"/>
            <a:ext cx="16904275" cy="36569764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937" y="8966389"/>
            <a:ext cx="9948325" cy="29309373"/>
          </a:xfrm>
        </p:spPr>
        <p:txBody>
          <a:bodyPr/>
          <a:lstStyle>
            <a:lvl1pPr marL="0" indent="0">
              <a:buNone/>
              <a:defRPr sz="6400"/>
            </a:lvl1pPr>
            <a:lvl2pPr marL="2088170" indent="0">
              <a:buNone/>
              <a:defRPr sz="5500"/>
            </a:lvl2pPr>
            <a:lvl3pPr marL="4176339" indent="0">
              <a:buNone/>
              <a:defRPr sz="4600"/>
            </a:lvl3pPr>
            <a:lvl4pPr marL="6264509" indent="0">
              <a:buNone/>
              <a:defRPr sz="4100"/>
            </a:lvl4pPr>
            <a:lvl5pPr marL="8352678" indent="0">
              <a:buNone/>
              <a:defRPr sz="4100"/>
            </a:lvl5pPr>
            <a:lvl6pPr marL="10440848" indent="0">
              <a:buNone/>
              <a:defRPr sz="4100"/>
            </a:lvl6pPr>
            <a:lvl7pPr marL="12529017" indent="0">
              <a:buNone/>
              <a:defRPr sz="4100"/>
            </a:lvl7pPr>
            <a:lvl8pPr marL="14617187" indent="0">
              <a:buNone/>
              <a:defRPr sz="4100"/>
            </a:lvl8pPr>
            <a:lvl9pPr marL="16705356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088E-9490-4646-9C29-48B03D387FDD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8042-BA9D-475A-8971-CBA67F2D2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38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6997" y="29993752"/>
            <a:ext cx="18143220" cy="3540933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26997" y="3828566"/>
            <a:ext cx="18143220" cy="25708928"/>
          </a:xfrm>
        </p:spPr>
        <p:txBody>
          <a:bodyPr/>
          <a:lstStyle>
            <a:lvl1pPr marL="0" indent="0">
              <a:buNone/>
              <a:defRPr sz="14600"/>
            </a:lvl1pPr>
            <a:lvl2pPr marL="2088170" indent="0">
              <a:buNone/>
              <a:defRPr sz="12800"/>
            </a:lvl2pPr>
            <a:lvl3pPr marL="4176339" indent="0">
              <a:buNone/>
              <a:defRPr sz="11000"/>
            </a:lvl3pPr>
            <a:lvl4pPr marL="6264509" indent="0">
              <a:buNone/>
              <a:defRPr sz="9100"/>
            </a:lvl4pPr>
            <a:lvl5pPr marL="8352678" indent="0">
              <a:buNone/>
              <a:defRPr sz="9100"/>
            </a:lvl5pPr>
            <a:lvl6pPr marL="10440848" indent="0">
              <a:buNone/>
              <a:defRPr sz="9100"/>
            </a:lvl6pPr>
            <a:lvl7pPr marL="12529017" indent="0">
              <a:buNone/>
              <a:defRPr sz="9100"/>
            </a:lvl7pPr>
            <a:lvl8pPr marL="14617187" indent="0">
              <a:buNone/>
              <a:defRPr sz="9100"/>
            </a:lvl8pPr>
            <a:lvl9pPr marL="16705356" indent="0">
              <a:buNone/>
              <a:defRPr sz="9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26997" y="33534685"/>
            <a:ext cx="18143220" cy="5028709"/>
          </a:xfrm>
        </p:spPr>
        <p:txBody>
          <a:bodyPr/>
          <a:lstStyle>
            <a:lvl1pPr marL="0" indent="0">
              <a:buNone/>
              <a:defRPr sz="6400"/>
            </a:lvl1pPr>
            <a:lvl2pPr marL="2088170" indent="0">
              <a:buNone/>
              <a:defRPr sz="5500"/>
            </a:lvl2pPr>
            <a:lvl3pPr marL="4176339" indent="0">
              <a:buNone/>
              <a:defRPr sz="4600"/>
            </a:lvl3pPr>
            <a:lvl4pPr marL="6264509" indent="0">
              <a:buNone/>
              <a:defRPr sz="4100"/>
            </a:lvl4pPr>
            <a:lvl5pPr marL="8352678" indent="0">
              <a:buNone/>
              <a:defRPr sz="4100"/>
            </a:lvl5pPr>
            <a:lvl6pPr marL="10440848" indent="0">
              <a:buNone/>
              <a:defRPr sz="4100"/>
            </a:lvl6pPr>
            <a:lvl7pPr marL="12529017" indent="0">
              <a:buNone/>
              <a:defRPr sz="4100"/>
            </a:lvl7pPr>
            <a:lvl8pPr marL="14617187" indent="0">
              <a:buNone/>
              <a:defRPr sz="4100"/>
            </a:lvl8pPr>
            <a:lvl9pPr marL="16705356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088E-9490-4646-9C29-48B03D387FDD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98042-BA9D-475A-8971-CBA67F2D2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906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1935" y="1715915"/>
            <a:ext cx="27214830" cy="7141369"/>
          </a:xfrm>
          <a:prstGeom prst="rect">
            <a:avLst/>
          </a:prstGeom>
        </p:spPr>
        <p:txBody>
          <a:bodyPr vert="horz" lIns="417634" tIns="208817" rIns="417634" bIns="20881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935" y="9997924"/>
            <a:ext cx="27214830" cy="28277838"/>
          </a:xfrm>
          <a:prstGeom prst="rect">
            <a:avLst/>
          </a:prstGeom>
        </p:spPr>
        <p:txBody>
          <a:bodyPr vert="horz" lIns="417634" tIns="208817" rIns="417634" bIns="20881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1935" y="39713951"/>
            <a:ext cx="7055697" cy="2281269"/>
          </a:xfrm>
          <a:prstGeom prst="rect">
            <a:avLst/>
          </a:prstGeom>
        </p:spPr>
        <p:txBody>
          <a:bodyPr vert="horz" lIns="417634" tIns="208817" rIns="417634" bIns="208817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6088E-9490-4646-9C29-48B03D387FDD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31556" y="39713951"/>
            <a:ext cx="9575588" cy="2281269"/>
          </a:xfrm>
          <a:prstGeom prst="rect">
            <a:avLst/>
          </a:prstGeom>
        </p:spPr>
        <p:txBody>
          <a:bodyPr vert="horz" lIns="417634" tIns="208817" rIns="417634" bIns="208817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71068" y="39713951"/>
            <a:ext cx="7055697" cy="2281269"/>
          </a:xfrm>
          <a:prstGeom prst="rect">
            <a:avLst/>
          </a:prstGeom>
        </p:spPr>
        <p:txBody>
          <a:bodyPr vert="horz" lIns="417634" tIns="208817" rIns="417634" bIns="208817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98042-BA9D-475A-8971-CBA67F2D2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093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339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27" indent="-1566127" algn="l" defTabSz="4176339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276" indent="-1305106" algn="l" defTabSz="4176339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424" indent="-1044085" algn="l" defTabSz="4176339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593" indent="-1044085" algn="l" defTabSz="4176339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763" indent="-1044085" algn="l" defTabSz="4176339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933" indent="-1044085" algn="l" defTabSz="4176339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02" indent="-1044085" algn="l" defTabSz="4176339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272" indent="-1044085" algn="l" defTabSz="4176339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441" indent="-1044085" algn="l" defTabSz="4176339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70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39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09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678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48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17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187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356" algn="l" defTabSz="4176339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769" y="1240841"/>
            <a:ext cx="4031827" cy="27985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1179" y="1240839"/>
            <a:ext cx="5716662" cy="2731569"/>
          </a:xfrm>
          <a:prstGeom prst="rect">
            <a:avLst/>
          </a:prstGeom>
        </p:spPr>
      </p:pic>
      <p:sp>
        <p:nvSpPr>
          <p:cNvPr id="17" name="Titolo 1"/>
          <p:cNvSpPr txBox="1">
            <a:spLocks noGrp="1"/>
          </p:cNvSpPr>
          <p:nvPr>
            <p:ph type="title"/>
          </p:nvPr>
        </p:nvSpPr>
        <p:spPr bwMode="auto">
          <a:xfrm>
            <a:off x="2298700" y="5345906"/>
            <a:ext cx="248348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17150" tIns="208575" rIns="417150" bIns="208575" anchor="ctr">
            <a:normAutofit fontScale="90000"/>
          </a:bodyPr>
          <a:lstStyle>
            <a:lvl1pPr eaLnBrk="0" hangingPunct="0">
              <a:defRPr sz="8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173538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173538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173538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173538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</a:pPr>
            <a:r>
              <a:rPr lang="it-IT" altLang="ro-RO" sz="7300" dirty="0" smtClean="0">
                <a:ea typeface="Times" charset="0"/>
                <a:cs typeface="Arial" pitchFamily="34" charset="0"/>
              </a:rPr>
              <a:t/>
            </a:r>
            <a:br>
              <a:rPr lang="it-IT" altLang="ro-RO" sz="7300" dirty="0" smtClean="0">
                <a:ea typeface="Times" charset="0"/>
                <a:cs typeface="Arial" pitchFamily="34" charset="0"/>
              </a:rPr>
            </a:br>
            <a:r>
              <a:rPr lang="it-IT" altLang="ro-RO" sz="7300" dirty="0" smtClean="0">
                <a:ea typeface="Times" charset="0"/>
                <a:cs typeface="Arial" pitchFamily="34" charset="0"/>
              </a:rPr>
              <a:t/>
            </a:r>
            <a:br>
              <a:rPr lang="it-IT" altLang="ro-RO" sz="7300" dirty="0" smtClean="0">
                <a:ea typeface="Times" charset="0"/>
                <a:cs typeface="Arial" pitchFamily="34" charset="0"/>
              </a:rPr>
            </a:br>
            <a:r>
              <a:rPr lang="it-IT" altLang="ro-RO" sz="7300" dirty="0">
                <a:ea typeface="Times" charset="0"/>
                <a:cs typeface="Arial" pitchFamily="34" charset="0"/>
              </a:rPr>
              <a:t/>
            </a:r>
            <a:br>
              <a:rPr lang="it-IT" altLang="ro-RO" sz="7300" dirty="0">
                <a:ea typeface="Times" charset="0"/>
                <a:cs typeface="Arial" pitchFamily="34" charset="0"/>
              </a:rPr>
            </a:br>
            <a:r>
              <a:rPr lang="ro-RO" altLang="ro-RO" sz="7300" dirty="0">
                <a:ea typeface="Times" charset="0"/>
                <a:cs typeface="Arial" pitchFamily="34" charset="0"/>
              </a:rPr>
              <a:t/>
            </a:r>
            <a:br>
              <a:rPr lang="ro-RO" altLang="ro-RO" sz="7300" dirty="0">
                <a:ea typeface="Times" charset="0"/>
                <a:cs typeface="Arial" pitchFamily="34" charset="0"/>
              </a:rPr>
            </a:br>
            <a:r>
              <a:rPr lang="ro-RO" altLang="ro-RO" sz="7300" dirty="0" smtClean="0">
                <a:ea typeface="Times" charset="0"/>
                <a:cs typeface="Arial" pitchFamily="34" charset="0"/>
              </a:rPr>
              <a:t/>
            </a:r>
            <a:br>
              <a:rPr lang="ro-RO" altLang="ro-RO" sz="7300" dirty="0" smtClean="0">
                <a:ea typeface="Times" charset="0"/>
                <a:cs typeface="Arial" pitchFamily="34" charset="0"/>
              </a:rPr>
            </a:br>
            <a:r>
              <a:rPr lang="it-IT" altLang="ro-RO" sz="5600" b="1" dirty="0" smtClean="0">
                <a:ea typeface="Times" charset="0"/>
                <a:cs typeface="Arial" pitchFamily="34" charset="0"/>
              </a:rPr>
              <a:t>Programul de studii</a:t>
            </a:r>
            <a:r>
              <a:rPr lang="en-US" altLang="ro-RO" sz="5600" dirty="0" smtClean="0">
                <a:ea typeface="Times" charset="0"/>
                <a:cs typeface="Arial" pitchFamily="34" charset="0"/>
              </a:rPr>
              <a:t>:</a:t>
            </a:r>
            <a:r>
              <a:rPr lang="it-IT" altLang="ro-RO" sz="5600" dirty="0" smtClean="0">
                <a:ea typeface="Times" charset="0"/>
                <a:cs typeface="Arial" pitchFamily="34" charset="0"/>
              </a:rPr>
              <a:t>.......................................................................................</a:t>
            </a:r>
            <a:r>
              <a:rPr lang="ro-RO" altLang="ro-RO" sz="5600" dirty="0" smtClean="0">
                <a:ea typeface="Times" charset="0"/>
                <a:cs typeface="Arial" pitchFamily="34" charset="0"/>
              </a:rPr>
              <a:t>.............</a:t>
            </a:r>
            <a:r>
              <a:rPr lang="it-IT" altLang="ro-RO" sz="5600" dirty="0" smtClean="0">
                <a:ea typeface="Times" charset="0"/>
                <a:cs typeface="Arial" pitchFamily="34" charset="0"/>
              </a:rPr>
              <a:t/>
            </a:r>
            <a:br>
              <a:rPr lang="it-IT" altLang="ro-RO" sz="5600" dirty="0" smtClean="0">
                <a:ea typeface="Times" charset="0"/>
                <a:cs typeface="Arial" pitchFamily="34" charset="0"/>
              </a:rPr>
            </a:br>
            <a:r>
              <a:rPr lang="it-IT" altLang="ro-RO" sz="5600" b="1" dirty="0" smtClean="0">
                <a:ea typeface="Times" charset="0"/>
                <a:cs typeface="Arial" pitchFamily="34" charset="0"/>
              </a:rPr>
              <a:t>Nume </a:t>
            </a:r>
            <a:r>
              <a:rPr lang="ro-RO" altLang="ro-RO" sz="5600" b="1" dirty="0" smtClean="0">
                <a:ea typeface="Times" charset="0"/>
                <a:cs typeface="Arial" pitchFamily="34" charset="0"/>
              </a:rPr>
              <a:t>și prenume</a:t>
            </a:r>
            <a:r>
              <a:rPr lang="en-US" altLang="ro-RO" sz="5600" dirty="0" smtClean="0">
                <a:ea typeface="Times" charset="0"/>
                <a:cs typeface="Arial" pitchFamily="34" charset="0"/>
              </a:rPr>
              <a:t>:</a:t>
            </a:r>
            <a:r>
              <a:rPr lang="ro-RO" altLang="ro-RO" sz="5600" dirty="0" smtClean="0">
                <a:ea typeface="Times" charset="0"/>
                <a:cs typeface="Arial" pitchFamily="34" charset="0"/>
              </a:rPr>
              <a:t>.......................................................................</a:t>
            </a:r>
            <a:r>
              <a:rPr lang="en-US" altLang="ro-RO" sz="5600" dirty="0" smtClean="0">
                <a:ea typeface="Times" charset="0"/>
                <a:cs typeface="Arial" pitchFamily="34" charset="0"/>
              </a:rPr>
              <a:t>..................</a:t>
            </a:r>
            <a:r>
              <a:rPr lang="ro-RO" altLang="ro-RO" sz="5600" dirty="0" smtClean="0">
                <a:ea typeface="Times" charset="0"/>
                <a:cs typeface="Arial" pitchFamily="34" charset="0"/>
              </a:rPr>
              <a:t>.............</a:t>
            </a:r>
            <a:r>
              <a:rPr lang="en-US" altLang="ro-RO" sz="5600" dirty="0" smtClean="0">
                <a:ea typeface="Times" charset="0"/>
                <a:cs typeface="Arial" pitchFamily="34" charset="0"/>
              </a:rPr>
              <a:t>.</a:t>
            </a:r>
            <a:r>
              <a:rPr lang="ro-RO" altLang="ro-RO" sz="5600" dirty="0" smtClean="0">
                <a:ea typeface="Times" charset="0"/>
                <a:cs typeface="Arial" pitchFamily="34" charset="0"/>
              </a:rPr>
              <a:t/>
            </a:r>
            <a:br>
              <a:rPr lang="ro-RO" altLang="ro-RO" sz="5600" dirty="0" smtClean="0">
                <a:ea typeface="Times" charset="0"/>
                <a:cs typeface="Arial" pitchFamily="34" charset="0"/>
              </a:rPr>
            </a:br>
            <a:r>
              <a:rPr lang="en-US" altLang="ro-RO" sz="7800" dirty="0" smtClean="0">
                <a:ea typeface="Times" charset="0"/>
                <a:cs typeface="Arial" pitchFamily="34" charset="0"/>
              </a:rPr>
              <a:t/>
            </a:r>
            <a:br>
              <a:rPr lang="en-US" altLang="ro-RO" sz="7800" dirty="0" smtClean="0">
                <a:ea typeface="Times" charset="0"/>
                <a:cs typeface="Arial" pitchFamily="34" charset="0"/>
              </a:rPr>
            </a:br>
            <a:r>
              <a:rPr lang="en-US" altLang="ro-RO" sz="7300" dirty="0" smtClean="0">
                <a:ea typeface="Times" charset="0"/>
                <a:cs typeface="Arial" pitchFamily="34" charset="0"/>
              </a:rPr>
              <a:t/>
            </a:r>
            <a:br>
              <a:rPr lang="en-US" altLang="ro-RO" sz="7300" dirty="0" smtClean="0">
                <a:ea typeface="Times" charset="0"/>
                <a:cs typeface="Arial" pitchFamily="34" charset="0"/>
              </a:rPr>
            </a:br>
            <a:r>
              <a:rPr lang="it-IT" altLang="ro-RO" sz="7300" dirty="0" smtClean="0">
                <a:ea typeface="Times" charset="0"/>
                <a:cs typeface="Arial" pitchFamily="34" charset="0"/>
              </a:rPr>
              <a:t/>
            </a:r>
            <a:br>
              <a:rPr lang="it-IT" altLang="ro-RO" sz="7300" dirty="0" smtClean="0">
                <a:ea typeface="Times" charset="0"/>
                <a:cs typeface="Arial" pitchFamily="34" charset="0"/>
              </a:rPr>
            </a:br>
            <a:r>
              <a:rPr lang="it-IT" altLang="ro-RO" sz="7300" dirty="0" smtClean="0">
                <a:ea typeface="Times" charset="0"/>
                <a:cs typeface="Arial" pitchFamily="34" charset="0"/>
              </a:rPr>
              <a:t/>
            </a:r>
            <a:br>
              <a:rPr lang="it-IT" altLang="ro-RO" sz="7300" dirty="0" smtClean="0">
                <a:ea typeface="Times" charset="0"/>
                <a:cs typeface="Arial" pitchFamily="34" charset="0"/>
              </a:rPr>
            </a:br>
            <a:endParaRPr lang="it-IT" altLang="ro-RO" sz="7300" dirty="0">
              <a:ea typeface="Times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717800" y="7708106"/>
            <a:ext cx="2493645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altLang="ro-RO" sz="4500" b="1" dirty="0" smtClean="0">
                <a:latin typeface="Arial" pitchFamily="34" charset="0"/>
                <a:ea typeface="Times" charset="0"/>
                <a:cs typeface="Arial" pitchFamily="34" charset="0"/>
              </a:rPr>
              <a:t>Anul susținerii examenului de diplomă, sesiunea</a:t>
            </a:r>
            <a:r>
              <a:rPr lang="en-US" altLang="ro-RO" sz="4500" dirty="0" smtClean="0">
                <a:latin typeface="Arial" pitchFamily="34" charset="0"/>
                <a:ea typeface="Times" charset="0"/>
                <a:cs typeface="Arial" pitchFamily="34" charset="0"/>
              </a:rPr>
              <a:t>:</a:t>
            </a:r>
            <a:r>
              <a:rPr lang="ro-RO" altLang="ro-RO" sz="4500" dirty="0" smtClean="0">
                <a:latin typeface="Arial" pitchFamily="34" charset="0"/>
                <a:ea typeface="Times" charset="0"/>
                <a:cs typeface="Arial" pitchFamily="34" charset="0"/>
              </a:rPr>
              <a:t>.......................</a:t>
            </a:r>
            <a:r>
              <a:rPr lang="en-US" altLang="ro-RO" sz="4500" dirty="0" smtClean="0">
                <a:latin typeface="Arial" pitchFamily="34" charset="0"/>
                <a:ea typeface="Times" charset="0"/>
                <a:cs typeface="Arial" pitchFamily="34" charset="0"/>
              </a:rPr>
              <a:t>........</a:t>
            </a:r>
            <a:r>
              <a:rPr lang="ro-RO" altLang="ro-RO" sz="4500" dirty="0" smtClean="0">
                <a:latin typeface="Arial" pitchFamily="34" charset="0"/>
                <a:ea typeface="Times" charset="0"/>
                <a:cs typeface="Arial" pitchFamily="34" charset="0"/>
              </a:rPr>
              <a:t>....................................</a:t>
            </a:r>
            <a:endParaRPr lang="en-US" altLang="ro-RO" sz="4500" dirty="0" smtClean="0">
              <a:latin typeface="Arial" pitchFamily="34" charset="0"/>
              <a:ea typeface="Times" charset="0"/>
              <a:cs typeface="Arial" pitchFamily="34" charset="0"/>
            </a:endParaRPr>
          </a:p>
          <a:p>
            <a:r>
              <a:rPr lang="en-US" altLang="ro-RO" sz="4500" b="1" dirty="0" err="1" smtClean="0">
                <a:latin typeface="Arial" pitchFamily="34" charset="0"/>
                <a:ea typeface="Times" charset="0"/>
                <a:cs typeface="Arial" pitchFamily="34" charset="0"/>
              </a:rPr>
              <a:t>Tema</a:t>
            </a:r>
            <a:r>
              <a:rPr lang="en-US" altLang="ro-RO" sz="4500" b="1" dirty="0" smtClean="0">
                <a:latin typeface="Arial" pitchFamily="34" charset="0"/>
                <a:ea typeface="Times" charset="0"/>
                <a:cs typeface="Arial" pitchFamily="34" charset="0"/>
              </a:rPr>
              <a:t> </a:t>
            </a:r>
            <a:r>
              <a:rPr lang="en-US" altLang="ro-RO" sz="4500" b="1" dirty="0" err="1" smtClean="0">
                <a:latin typeface="Arial" pitchFamily="34" charset="0"/>
                <a:ea typeface="Times" charset="0"/>
                <a:cs typeface="Arial" pitchFamily="34" charset="0"/>
              </a:rPr>
              <a:t>proiectului</a:t>
            </a:r>
            <a:r>
              <a:rPr lang="en-US" altLang="ro-RO" sz="4500" b="1" dirty="0" smtClean="0">
                <a:latin typeface="Arial" pitchFamily="34" charset="0"/>
                <a:ea typeface="Times" charset="0"/>
                <a:cs typeface="Arial" pitchFamily="34" charset="0"/>
              </a:rPr>
              <a:t> de </a:t>
            </a:r>
            <a:r>
              <a:rPr lang="en-US" altLang="ro-RO" sz="4500" b="1" dirty="0" err="1" smtClean="0">
                <a:latin typeface="Arial" pitchFamily="34" charset="0"/>
                <a:ea typeface="Times" charset="0"/>
                <a:cs typeface="Arial" pitchFamily="34" charset="0"/>
              </a:rPr>
              <a:t>diplom</a:t>
            </a:r>
            <a:r>
              <a:rPr lang="ro-RO" altLang="ro-RO" sz="4500" b="1" dirty="0" smtClean="0">
                <a:latin typeface="Arial" pitchFamily="34" charset="0"/>
                <a:ea typeface="Times" charset="0"/>
                <a:cs typeface="Arial" pitchFamily="34" charset="0"/>
              </a:rPr>
              <a:t>ă</a:t>
            </a:r>
            <a:r>
              <a:rPr lang="en-US" altLang="ro-RO" sz="4500" dirty="0" smtClean="0">
                <a:latin typeface="Arial" pitchFamily="34" charset="0"/>
                <a:ea typeface="Times" charset="0"/>
                <a:cs typeface="Arial" pitchFamily="34" charset="0"/>
              </a:rPr>
              <a:t>:………………………………………………</a:t>
            </a:r>
            <a:r>
              <a:rPr lang="ro-RO" altLang="ro-RO" sz="4500" dirty="0" smtClean="0">
                <a:latin typeface="Arial" pitchFamily="34" charset="0"/>
                <a:ea typeface="Times" charset="0"/>
                <a:cs typeface="Arial" pitchFamily="34" charset="0"/>
              </a:rPr>
              <a:t>............................</a:t>
            </a:r>
            <a:r>
              <a:rPr lang="en-US" altLang="ro-RO" sz="4500" dirty="0" smtClean="0">
                <a:latin typeface="Arial" pitchFamily="34" charset="0"/>
                <a:ea typeface="Times" charset="0"/>
                <a:cs typeface="Arial" pitchFamily="34" charset="0"/>
              </a:rPr>
              <a:t>……..</a:t>
            </a:r>
            <a:br>
              <a:rPr lang="en-US" altLang="ro-RO" sz="4500" dirty="0" smtClean="0">
                <a:latin typeface="Arial" pitchFamily="34" charset="0"/>
                <a:ea typeface="Times" charset="0"/>
                <a:cs typeface="Arial" pitchFamily="34" charset="0"/>
              </a:rPr>
            </a:br>
            <a:r>
              <a:rPr lang="en-US" altLang="ro-RO" sz="4500" dirty="0" smtClean="0">
                <a:latin typeface="Arial" pitchFamily="34" charset="0"/>
                <a:ea typeface="Times" charset="0"/>
                <a:cs typeface="Arial" pitchFamily="34" charset="0"/>
              </a:rPr>
              <a:t>……………………………………………………………………………………….</a:t>
            </a:r>
          </a:p>
          <a:p>
            <a:r>
              <a:rPr lang="en-US" sz="4500" b="1" dirty="0" err="1" smtClean="0">
                <a:latin typeface="Arial" pitchFamily="34" charset="0"/>
                <a:cs typeface="Arial" pitchFamily="34" charset="0"/>
              </a:rPr>
              <a:t>Elemente</a:t>
            </a:r>
            <a:r>
              <a:rPr lang="en-US" sz="4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b="1" dirty="0" err="1" smtClean="0">
                <a:latin typeface="Arial" pitchFamily="34" charset="0"/>
                <a:cs typeface="Arial" pitchFamily="34" charset="0"/>
              </a:rPr>
              <a:t>semnificative</a:t>
            </a:r>
            <a:r>
              <a:rPr lang="en-US" sz="4500" b="1" dirty="0" smtClean="0">
                <a:latin typeface="Arial" pitchFamily="34" charset="0"/>
                <a:cs typeface="Arial" pitchFamily="34" charset="0"/>
              </a:rPr>
              <a:t> din </a:t>
            </a:r>
            <a:r>
              <a:rPr lang="en-US" sz="4500" b="1" dirty="0" err="1" smtClean="0">
                <a:latin typeface="Arial" pitchFamily="34" charset="0"/>
                <a:cs typeface="Arial" pitchFamily="34" charset="0"/>
              </a:rPr>
              <a:t>proiect</a:t>
            </a:r>
            <a:r>
              <a:rPr lang="en-US" sz="4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(care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justific</a:t>
            </a:r>
            <a:r>
              <a:rPr lang="ro-RO" sz="4500" dirty="0" smtClean="0">
                <a:latin typeface="Arial" pitchFamily="34" charset="0"/>
                <a:cs typeface="Arial" pitchFamily="34" charset="0"/>
              </a:rPr>
              <a:t>ă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aplicarea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pentru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programul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studii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):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1………………………………………………………………………..</a:t>
            </a:r>
            <a:r>
              <a:rPr lang="ro-RO" sz="4000" dirty="0" smtClean="0">
                <a:latin typeface="Arial" pitchFamily="34" charset="0"/>
                <a:cs typeface="Arial" pitchFamily="34" charset="0"/>
              </a:rPr>
              <a:t>...................................................................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2……………………………………………………………………….</a:t>
            </a:r>
            <a:r>
              <a:rPr lang="ro-RO" sz="4000" dirty="0" smtClean="0">
                <a:latin typeface="Arial" pitchFamily="34" charset="0"/>
                <a:cs typeface="Arial" pitchFamily="34" charset="0"/>
              </a:rPr>
              <a:t>...........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o-RO" sz="4000" dirty="0" smtClean="0">
                <a:latin typeface="Arial" pitchFamily="34" charset="0"/>
                <a:cs typeface="Arial" pitchFamily="34" charset="0"/>
              </a:rPr>
              <a:t>........................................................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3…………………………………………………………………</a:t>
            </a:r>
            <a:r>
              <a:rPr lang="ro-RO" sz="4000" dirty="0" smtClean="0">
                <a:latin typeface="Arial" pitchFamily="34" charset="0"/>
                <a:cs typeface="Arial" pitchFamily="34" charset="0"/>
              </a:rPr>
              <a:t>...................................................................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etc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82900" y="13042106"/>
            <a:ext cx="2366645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4500" b="1" dirty="0" smtClean="0">
                <a:latin typeface="Arial" pitchFamily="34" charset="0"/>
                <a:cs typeface="Arial" pitchFamily="34" charset="0"/>
              </a:rPr>
              <a:t>Introducere</a:t>
            </a:r>
          </a:p>
          <a:p>
            <a:r>
              <a:rPr lang="ro-RO" sz="4000" dirty="0" smtClean="0">
                <a:latin typeface="Arial" pitchFamily="34" charset="0"/>
                <a:cs typeface="Arial" pitchFamily="34" charset="0"/>
              </a:rPr>
              <a:t>1. Scurtă prezentare a proiectului de diplomă, aproximativ 200 de cuvinte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82899" y="15175706"/>
            <a:ext cx="24771351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4500" b="1" dirty="0" smtClean="0">
                <a:latin typeface="Arial" pitchFamily="34" charset="0"/>
                <a:cs typeface="Arial" pitchFamily="34" charset="0"/>
              </a:rPr>
              <a:t>Metode de calcul</a:t>
            </a:r>
          </a:p>
          <a:p>
            <a:pPr marL="914400" indent="-914400">
              <a:buAutoNum type="arabicPeriod"/>
            </a:pPr>
            <a:r>
              <a:rPr lang="ro-RO" sz="4000" dirty="0" smtClean="0">
                <a:latin typeface="Arial" pitchFamily="34" charset="0"/>
                <a:cs typeface="Arial" pitchFamily="34" charset="0"/>
              </a:rPr>
              <a:t>Trebuie menționate metodele de calcul abordate și programele de analiză structurală utilizate</a:t>
            </a:r>
          </a:p>
          <a:p>
            <a:pPr marL="914400" indent="-914400">
              <a:buAutoNum type="arabicPeriod"/>
            </a:pPr>
            <a:r>
              <a:rPr lang="ro-RO" sz="4000" dirty="0" smtClean="0">
                <a:latin typeface="Arial" pitchFamily="34" charset="0"/>
                <a:cs typeface="Arial" pitchFamily="34" charset="0"/>
              </a:rPr>
              <a:t>Se vor folosi figuri și tabele pentru a exprima elemente semnificative din proiect</a:t>
            </a:r>
          </a:p>
          <a:p>
            <a:pPr marL="914400" indent="-914400">
              <a:buAutoNum type="arabicPeriod"/>
            </a:pPr>
            <a:r>
              <a:rPr lang="ro-RO" sz="4000" dirty="0" smtClean="0">
                <a:latin typeface="Arial" pitchFamily="34" charset="0"/>
                <a:cs typeface="Arial" pitchFamily="34" charset="0"/>
              </a:rPr>
              <a:t>Pot fi incluse în prezentare imagini, grafice  și desene relevante pentru analizele făcute în cadrul proiectului de diplomă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882900" y="19214306"/>
            <a:ext cx="2366645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4500" b="1" dirty="0" smtClean="0">
                <a:latin typeface="Arial" pitchFamily="34" charset="0"/>
                <a:cs typeface="Arial" pitchFamily="34" charset="0"/>
              </a:rPr>
              <a:t>Analiza rezultatelor obținute</a:t>
            </a:r>
          </a:p>
          <a:p>
            <a:pPr marL="914400" indent="-914400">
              <a:buAutoNum type="arabicPeriod"/>
            </a:pPr>
            <a:r>
              <a:rPr lang="ro-RO" sz="4000" dirty="0" smtClean="0">
                <a:latin typeface="Arial" pitchFamily="34" charset="0"/>
                <a:cs typeface="Arial" pitchFamily="34" charset="0"/>
              </a:rPr>
              <a:t>Se va face o scurtă analiză a rezultatelor obținute</a:t>
            </a:r>
          </a:p>
          <a:p>
            <a:pPr marL="914400" indent="-914400">
              <a:buAutoNum type="arabicPeriod"/>
            </a:pPr>
            <a:r>
              <a:rPr lang="ro-RO" sz="4000" dirty="0" smtClean="0">
                <a:latin typeface="Arial" pitchFamily="34" charset="0"/>
                <a:cs typeface="Arial" pitchFamily="34" charset="0"/>
              </a:rPr>
              <a:t>Rezultatele obținute vor fi prezentate sub formă de imagini, grafice și tabele</a:t>
            </a:r>
          </a:p>
          <a:p>
            <a:pPr marL="914400" indent="-914400">
              <a:buAutoNum type="arabicPeriod"/>
            </a:pPr>
            <a:r>
              <a:rPr lang="ro-RO" sz="4000" dirty="0" smtClean="0">
                <a:latin typeface="Arial" pitchFamily="34" charset="0"/>
                <a:cs typeface="Arial" pitchFamily="34" charset="0"/>
              </a:rPr>
              <a:t>Graficele și tabelele vor avea titlu și </a:t>
            </a:r>
            <a:r>
              <a:rPr lang="ro-RO" sz="4000" dirty="0" smtClean="0">
                <a:latin typeface="Arial" pitchFamily="34" charset="0"/>
                <a:cs typeface="Arial" pitchFamily="34" charset="0"/>
              </a:rPr>
              <a:t>legendă</a:t>
            </a:r>
            <a:endParaRPr lang="ro-RO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914650" y="22719506"/>
            <a:ext cx="23666450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4500" b="1" dirty="0" smtClean="0">
                <a:latin typeface="Arial" pitchFamily="34" charset="0"/>
                <a:cs typeface="Arial" pitchFamily="34" charset="0"/>
              </a:rPr>
              <a:t>Concluzii</a:t>
            </a:r>
          </a:p>
          <a:p>
            <a:r>
              <a:rPr lang="ro-RO" sz="4000" dirty="0" smtClean="0">
                <a:latin typeface="Arial" pitchFamily="34" charset="0"/>
                <a:cs typeface="Arial" pitchFamily="34" charset="0"/>
              </a:rPr>
              <a:t>1. Încercați să convingeți de ce proiectul realizat este interesant și care sunt particularitățile proiectului (sau a proiectelor)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882900" y="25843706"/>
            <a:ext cx="24155400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altLang="ro-RO" sz="4500" b="1" dirty="0" smtClean="0">
                <a:latin typeface="Arial" pitchFamily="34" charset="0"/>
                <a:ea typeface="Times" charset="0"/>
                <a:cs typeface="Arial" pitchFamily="34" charset="0"/>
              </a:rPr>
              <a:t>Alte contribuții </a:t>
            </a:r>
            <a:r>
              <a:rPr lang="ro-RO" altLang="ro-RO" sz="4000" dirty="0" smtClean="0">
                <a:latin typeface="Arial" pitchFamily="34" charset="0"/>
                <a:ea typeface="Times" charset="0"/>
                <a:cs typeface="Arial" pitchFamily="34" charset="0"/>
              </a:rPr>
              <a:t>(concursuri studențești, sesiuni de comunicări științifice, proiecte etc), premii obținute (dacă este cazul)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1……………………………………………………………</a:t>
            </a:r>
            <a:r>
              <a:rPr lang="ro-RO" sz="4000" dirty="0" smtClean="0">
                <a:latin typeface="Arial" pitchFamily="34" charset="0"/>
                <a:cs typeface="Arial" pitchFamily="34" charset="0"/>
              </a:rPr>
              <a:t>..........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…………..</a:t>
            </a:r>
            <a:r>
              <a:rPr lang="ro-RO" sz="4000" dirty="0" smtClean="0">
                <a:latin typeface="Arial" pitchFamily="34" charset="0"/>
                <a:cs typeface="Arial" pitchFamily="34" charset="0"/>
              </a:rPr>
              <a:t>.....................................................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2…………………………………………………………………</a:t>
            </a:r>
            <a:r>
              <a:rPr lang="ro-RO" sz="4000" dirty="0" smtClean="0">
                <a:latin typeface="Arial" pitchFamily="34" charset="0"/>
                <a:cs typeface="Arial" pitchFamily="34" charset="0"/>
              </a:rPr>
              <a:t>..........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……..</a:t>
            </a:r>
            <a:r>
              <a:rPr lang="ro-RO" sz="4000" dirty="0" smtClean="0">
                <a:latin typeface="Arial" pitchFamily="34" charset="0"/>
                <a:cs typeface="Arial" pitchFamily="34" charset="0"/>
              </a:rPr>
              <a:t>.....................................................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3…………………………………………………………………</a:t>
            </a:r>
            <a:r>
              <a:rPr lang="ro-RO" sz="4000" dirty="0" smtClean="0">
                <a:latin typeface="Arial" pitchFamily="34" charset="0"/>
                <a:cs typeface="Arial" pitchFamily="34" charset="0"/>
              </a:rPr>
              <a:t>................................................................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etc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882900" y="30415706"/>
            <a:ext cx="25419051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4000" b="1" dirty="0" smtClean="0">
                <a:latin typeface="Arial" pitchFamily="34" charset="0"/>
                <a:cs typeface="Arial" pitchFamily="34" charset="0"/>
              </a:rPr>
              <a:t>Note generale</a:t>
            </a:r>
          </a:p>
          <a:p>
            <a:pPr marL="914400" indent="-914400">
              <a:buAutoNum type="arabicPeriod"/>
            </a:pPr>
            <a:r>
              <a:rPr lang="ro-RO" sz="4000" dirty="0" smtClean="0">
                <a:latin typeface="Arial" pitchFamily="34" charset="0"/>
                <a:cs typeface="Arial" pitchFamily="34" charset="0"/>
              </a:rPr>
              <a:t>Dimensiunea posterului este de 84 cm (lățime) x 118 cm (înălțime)</a:t>
            </a:r>
          </a:p>
          <a:p>
            <a:pPr marL="914400" indent="-914400">
              <a:buAutoNum type="arabicPeriod"/>
            </a:pPr>
            <a:r>
              <a:rPr lang="ro-RO" sz="4000" dirty="0" smtClean="0">
                <a:latin typeface="Arial" pitchFamily="34" charset="0"/>
                <a:cs typeface="Arial" pitchFamily="34" charset="0"/>
              </a:rPr>
              <a:t>Posterul nu va avea mai mult de 800 de cuvinte</a:t>
            </a:r>
          </a:p>
          <a:p>
            <a:pPr marL="914400" indent="-914400">
              <a:buAutoNum type="arabicPeriod"/>
            </a:pPr>
            <a:r>
              <a:rPr lang="ro-RO" sz="4000" dirty="0" smtClean="0">
                <a:latin typeface="Arial" pitchFamily="34" charset="0"/>
                <a:cs typeface="Arial" pitchFamily="34" charset="0"/>
              </a:rPr>
              <a:t>Se va folosi Arial Bold 50 pentru programul de studii, nume și prenume, Arial Bold 45 pentru subtitluri și Arial 40 sau minim 32 pentru restul textului</a:t>
            </a:r>
          </a:p>
          <a:p>
            <a:pPr marL="914400" indent="-914400">
              <a:buAutoNum type="arabicPeriod"/>
            </a:pPr>
            <a:r>
              <a:rPr lang="ro-RO" sz="4000" dirty="0" smtClean="0">
                <a:latin typeface="Arial" pitchFamily="34" charset="0"/>
                <a:cs typeface="Arial" pitchFamily="34" charset="0"/>
              </a:rPr>
              <a:t>A nu se folosi linii de marcaj, utilizarea titlului cu Bold este suficientă pentru a delimita secțiunile din poster</a:t>
            </a:r>
          </a:p>
          <a:p>
            <a:pPr marL="914400" indent="-914400">
              <a:buAutoNum type="arabicPeriod"/>
            </a:pPr>
            <a:r>
              <a:rPr lang="ro-RO" sz="4000" dirty="0" smtClean="0">
                <a:latin typeface="Arial" pitchFamily="34" charset="0"/>
                <a:cs typeface="Arial" pitchFamily="34" charset="0"/>
              </a:rPr>
              <a:t>Lățimea paragrafului cu text trebuie să fie de aproximativ 40 de caractere (în medie 11 cuvinte pe fiecare rând). Rândurile cu dimensiuni mai mari sunt dificil de citit repede.</a:t>
            </a:r>
          </a:p>
          <a:p>
            <a:pPr marL="914400" indent="-914400">
              <a:buAutoNum type="arabicPeriod"/>
            </a:pPr>
            <a:r>
              <a:rPr lang="ro-RO" sz="4000" dirty="0" smtClean="0">
                <a:latin typeface="Arial" pitchFamily="34" charset="0"/>
                <a:cs typeface="Arial" pitchFamily="34" charset="0"/>
              </a:rPr>
              <a:t>Se vor evita paragrafele având mai mult de 7 </a:t>
            </a:r>
            <a:r>
              <a:rPr lang="ro-RO" sz="4000" dirty="0" smtClean="0">
                <a:latin typeface="Arial" pitchFamily="34" charset="0"/>
                <a:cs typeface="Arial" pitchFamily="34" charset="0"/>
              </a:rPr>
              <a:t>rânduri</a:t>
            </a:r>
            <a:r>
              <a:rPr lang="ro-RO" sz="4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914400" indent="-914400">
              <a:buAutoNum type="arabicPeriod"/>
            </a:pPr>
            <a:r>
              <a:rPr lang="ro-RO" sz="4000" dirty="0" smtClean="0">
                <a:latin typeface="Arial" pitchFamily="34" charset="0"/>
                <a:cs typeface="Arial" pitchFamily="34" charset="0"/>
              </a:rPr>
              <a:t>Dacă este posibil introduceți imagini și figuri sugestive pentru fiecare paragraf. Imaginea vizuală atrage atenția asupra informațiilor furnizate în text. De asemenea, folosiți tabele pentru a sintetiza informațiile.</a:t>
            </a:r>
          </a:p>
          <a:p>
            <a:pPr marL="914400" indent="-914400">
              <a:buAutoNum type="arabicPeriod"/>
            </a:pPr>
            <a:r>
              <a:rPr lang="ro-RO" sz="4000" dirty="0" smtClean="0">
                <a:latin typeface="Arial" pitchFamily="34" charset="0"/>
                <a:cs typeface="Arial" pitchFamily="34" charset="0"/>
              </a:rPr>
              <a:t>Asigurați-vă că detaliile, graficele și figurile pot fi vizualizate cu ușurință de la 1,5m distanță  </a:t>
            </a:r>
          </a:p>
          <a:p>
            <a:pPr marL="914400" indent="-914400">
              <a:buAutoNum type="arabicPeriod"/>
            </a:pP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7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338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  Programul de studii:.................................................................................................... Nume și prenume:.......................................................................................................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Bianca</dc:creator>
  <cp:lastModifiedBy>Bianca</cp:lastModifiedBy>
  <cp:revision>14</cp:revision>
  <dcterms:created xsi:type="dcterms:W3CDTF">2014-06-30T09:46:59Z</dcterms:created>
  <dcterms:modified xsi:type="dcterms:W3CDTF">2014-06-30T12:21:56Z</dcterms:modified>
</cp:coreProperties>
</file>